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2" r:id="rId4"/>
    <p:sldId id="283" r:id="rId5"/>
    <p:sldId id="257" r:id="rId6"/>
    <p:sldId id="258" r:id="rId7"/>
    <p:sldId id="259" r:id="rId8"/>
    <p:sldId id="261" r:id="rId9"/>
    <p:sldId id="273" r:id="rId10"/>
    <p:sldId id="263" r:id="rId11"/>
    <p:sldId id="271" r:id="rId12"/>
    <p:sldId id="272" r:id="rId13"/>
    <p:sldId id="274" r:id="rId14"/>
    <p:sldId id="275" r:id="rId15"/>
    <p:sldId id="276" r:id="rId16"/>
    <p:sldId id="277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-1426" y="-77"/>
      </p:cViewPr>
      <p:guideLst>
        <p:guide orient="horz" pos="218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金龙</a:t>
            </a:r>
            <a:r>
              <a:rPr lang="en-US" altLang="zh-CN" dirty="0" smtClean="0"/>
              <a:t>K10</a:t>
            </a:r>
            <a:r>
              <a:rPr lang="zh-CN" altLang="en-US" dirty="0" smtClean="0"/>
              <a:t>热管理方案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zh-CN" altLang="en-US" sz="2400" b="1" dirty="0" smtClean="0"/>
              <a:t>整车热管理零件</a:t>
            </a:r>
            <a:endParaRPr lang="en-US" altLang="zh-CN" sz="2400" b="1" dirty="0" smtClean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985" y="1161415"/>
            <a:ext cx="7605395" cy="45345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zh-CN" altLang="en-US" sz="2400" b="1" dirty="0" smtClean="0"/>
              <a:t>整车热管理零件</a:t>
            </a:r>
            <a:endParaRPr lang="en-US" altLang="zh-CN" sz="2400" b="1" dirty="0" smtClean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6295" y="687070"/>
            <a:ext cx="6601460" cy="43726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105" y="5281930"/>
            <a:ext cx="4568825" cy="1591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7180" y="4210050"/>
            <a:ext cx="2373630" cy="24193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zh-CN" altLang="en-US" sz="2400" b="1" dirty="0" smtClean="0"/>
              <a:t>整车热管理零件</a:t>
            </a:r>
            <a:endParaRPr lang="en-US" altLang="zh-CN" sz="2400" b="1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" y="471805"/>
            <a:ext cx="7315835" cy="46412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15" y="3800475"/>
            <a:ext cx="2461260" cy="304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8290" y="664210"/>
            <a:ext cx="2233930" cy="31362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8290" y="3800475"/>
            <a:ext cx="2049145" cy="29222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zh-CN" altLang="en-US" sz="2400" b="1" dirty="0" smtClean="0"/>
              <a:t>整车热管理零件</a:t>
            </a:r>
            <a:endParaRPr lang="en-US" altLang="zh-CN" sz="2400" b="1" dirty="0" smtClean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765175"/>
            <a:ext cx="8024495" cy="45726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9980" y="4264025"/>
            <a:ext cx="2291715" cy="24320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zh-CN" altLang="en-US" sz="2400" b="1" dirty="0" smtClean="0"/>
              <a:t>整车热管理零件</a:t>
            </a:r>
            <a:endParaRPr lang="en-US" altLang="zh-CN" sz="2400" b="1" dirty="0" smtClean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105" y="1134110"/>
            <a:ext cx="5405755" cy="50761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5" y="1207770"/>
            <a:ext cx="4022725" cy="25241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zh-CN" altLang="en-US" sz="2400" b="1" dirty="0" smtClean="0"/>
              <a:t>整车热管理零件</a:t>
            </a:r>
            <a:endParaRPr lang="en-US" altLang="zh-CN" sz="2400" b="1" dirty="0" smtClean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8390" y="1233170"/>
            <a:ext cx="6877685" cy="4616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zh-CN" altLang="en-US" sz="2400" b="1" dirty="0"/>
              <a:t>项目背景</a:t>
            </a:r>
            <a:endParaRPr lang="zh-CN" altLang="en-US" sz="2400" b="1" dirty="0"/>
          </a:p>
        </p:txBody>
      </p:sp>
      <p:sp>
        <p:nvSpPr>
          <p:cNvPr id="3" name="矩形 2"/>
          <p:cNvSpPr/>
          <p:nvPr/>
        </p:nvSpPr>
        <p:spPr>
          <a:xfrm>
            <a:off x="678180" y="1351280"/>
            <a:ext cx="7788275" cy="45364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/>
              <a:t>1</a:t>
            </a:r>
            <a:r>
              <a:rPr lang="zh-CN" altLang="en-US"/>
              <a:t>、基于已有项目车型开发，热管理控制与整车对接部分按金龙通讯协议，并与空调面板通讯，为适配整体车辆设计状态，相关技术状态如下，原则上竞标后供货产品基于以下技术状态，包括原理、支架、固定点位置，接口定义，外形尺寸。</a:t>
            </a:r>
            <a:endParaRPr lang="zh-CN" altLang="en-US"/>
          </a:p>
          <a:p>
            <a:pPr algn="l"/>
            <a:r>
              <a:rPr lang="en-US" altLang="zh-CN"/>
              <a:t>2</a:t>
            </a:r>
            <a:r>
              <a:rPr lang="zh-CN" altLang="en-US"/>
              <a:t>、用于零件费用，和模具（含软件开发、测试费）用等开发费用报价。</a:t>
            </a:r>
            <a:endParaRPr lang="zh-CN" altLang="en-US"/>
          </a:p>
          <a:p>
            <a:pPr algn="l"/>
            <a:r>
              <a:rPr lang="en-US" altLang="zh-CN"/>
              <a:t>3</a:t>
            </a:r>
            <a:r>
              <a:rPr lang="zh-CN" altLang="en-US"/>
              <a:t>、三包按</a:t>
            </a:r>
            <a:r>
              <a:rPr lang="en-US" altLang="zh-CN"/>
              <a:t>3</a:t>
            </a:r>
            <a:r>
              <a:rPr lang="zh-CN" altLang="en-US"/>
              <a:t>年</a:t>
            </a:r>
            <a:r>
              <a:rPr lang="en-US" altLang="zh-CN"/>
              <a:t>10</a:t>
            </a:r>
            <a:r>
              <a:rPr lang="zh-CN" altLang="en-US"/>
              <a:t>万公里，</a:t>
            </a:r>
            <a:endParaRPr lang="zh-CN" altLang="en-US"/>
          </a:p>
          <a:p>
            <a:pPr algn="l"/>
            <a:r>
              <a:rPr lang="en-US" altLang="zh-CN"/>
              <a:t>4</a:t>
            </a:r>
            <a:r>
              <a:rPr lang="zh-CN" altLang="en-US"/>
              <a:t>、控制器需要具备或预留国标信息安全法规升级适应性</a:t>
            </a:r>
            <a:r>
              <a:rPr lang="en-US" altLang="zh-CN"/>
              <a:t>GB44495  GB44496</a:t>
            </a:r>
            <a:endParaRPr lang="zh-CN" altLang="en-US"/>
          </a:p>
          <a:p>
            <a:pPr algn="l"/>
            <a:r>
              <a:rPr lang="en-US" altLang="zh-CN"/>
              <a:t>5</a:t>
            </a:r>
            <a:r>
              <a:rPr lang="zh-CN" altLang="zh-CN"/>
              <a:t>、项目节点，需确保项目进度：</a:t>
            </a:r>
            <a:endParaRPr lang="zh-CN" altLang="zh-CN"/>
          </a:p>
          <a:p>
            <a:pPr algn="l"/>
            <a:r>
              <a:rPr lang="zh-CN" altLang="zh-CN"/>
              <a:t>2025-</a:t>
            </a:r>
            <a:r>
              <a:rPr lang="en-US" altLang="zh-CN"/>
              <a:t>7</a:t>
            </a:r>
            <a:r>
              <a:rPr lang="zh-CN" altLang="zh-CN"/>
              <a:t>-25   公告样车物料到齐，具备物理搭载和软件全功能件</a:t>
            </a:r>
            <a:endParaRPr lang="zh-CN" altLang="zh-CN"/>
          </a:p>
          <a:p>
            <a:pPr algn="l"/>
            <a:r>
              <a:rPr lang="zh-CN" altLang="zh-CN">
                <a:sym typeface="+mn-ea"/>
              </a:rPr>
              <a:t>2025-</a:t>
            </a:r>
            <a:r>
              <a:rPr lang="en-US" altLang="zh-CN">
                <a:sym typeface="+mn-ea"/>
              </a:rPr>
              <a:t>10</a:t>
            </a:r>
            <a:r>
              <a:rPr lang="zh-CN" altLang="zh-CN">
                <a:sym typeface="+mn-ea"/>
              </a:rPr>
              <a:t>-</a:t>
            </a:r>
            <a:r>
              <a:rPr lang="en-US" altLang="zh-CN">
                <a:sym typeface="+mn-ea"/>
              </a:rPr>
              <a:t>10</a:t>
            </a:r>
            <a:r>
              <a:rPr lang="zh-CN" altLang="zh-CN">
                <a:sym typeface="+mn-ea"/>
              </a:rPr>
              <a:t>   </a:t>
            </a:r>
            <a:r>
              <a:rPr lang="en-US" altLang="zh-CN">
                <a:sym typeface="+mn-ea"/>
              </a:rPr>
              <a:t>OTS</a:t>
            </a:r>
            <a:r>
              <a:rPr lang="zh-CN" altLang="en-US">
                <a:sym typeface="+mn-ea"/>
              </a:rPr>
              <a:t>完成</a:t>
            </a:r>
            <a:endParaRPr lang="zh-CN" altLang="en-US">
              <a:sym typeface="+mn-ea"/>
            </a:endParaRPr>
          </a:p>
          <a:p>
            <a:pPr algn="l"/>
            <a:r>
              <a:rPr lang="en-US" altLang="zh-CN">
                <a:sym typeface="+mn-ea"/>
              </a:rPr>
              <a:t>6</a:t>
            </a:r>
            <a:r>
              <a:rPr lang="zh-CN" altLang="en-US">
                <a:sym typeface="+mn-ea"/>
              </a:rPr>
              <a:t>、公司资质，有国内主流乘用车项目开发履历，需提供佐证，可以按时提交符合我司格式的</a:t>
            </a:r>
            <a:r>
              <a:rPr lang="en-US" altLang="zh-CN">
                <a:sym typeface="+mn-ea"/>
              </a:rPr>
              <a:t>PPAP</a:t>
            </a:r>
            <a:r>
              <a:rPr lang="zh-CN" altLang="en-US">
                <a:sym typeface="+mn-ea"/>
              </a:rPr>
              <a:t>等项目资料。</a:t>
            </a:r>
            <a:endParaRPr lang="zh-CN" altLang="en-US">
              <a:sym typeface="+mn-ea"/>
            </a:endParaRPr>
          </a:p>
          <a:p>
            <a:pPr algn="l"/>
            <a:r>
              <a:rPr lang="en-US" altLang="zh-CN">
                <a:sym typeface="+mn-ea"/>
              </a:rPr>
              <a:t>7</a:t>
            </a:r>
            <a:r>
              <a:rPr lang="zh-CN" altLang="en-US">
                <a:sym typeface="+mn-ea"/>
              </a:rPr>
              <a:t>、按下列的技术要求，按双方认可的试验项目进行试验。</a:t>
            </a:r>
            <a:endParaRPr lang="zh-CN" altLang="en-US">
              <a:sym typeface="+mn-ea"/>
            </a:endParaRPr>
          </a:p>
          <a:p>
            <a:pPr algn="l"/>
            <a:r>
              <a:rPr lang="zh-CN" altLang="en-US">
                <a:sym typeface="+mn-ea"/>
              </a:rPr>
              <a:t>8、如需以下图纸请联系我司提供。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zh-CN" altLang="en-US" sz="2400" b="1" dirty="0"/>
              <a:t>符合要求</a:t>
            </a:r>
            <a:endParaRPr lang="zh-CN" altLang="en-US" sz="2400" b="1" dirty="0"/>
          </a:p>
        </p:txBody>
      </p:sp>
      <p:sp>
        <p:nvSpPr>
          <p:cNvPr id="3" name="矩形 2"/>
          <p:cNvSpPr/>
          <p:nvPr/>
        </p:nvSpPr>
        <p:spPr>
          <a:xfrm>
            <a:off x="719455" y="1295400"/>
            <a:ext cx="7705090" cy="45364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zh-CN" altLang="en-US" sz="1400">
                <a:sym typeface="+mn-ea"/>
              </a:rPr>
              <a:t>QC/T 1015-2015《汽车空调控制器》</a:t>
            </a:r>
            <a:endParaRPr lang="zh-CN" altLang="en-US" sz="1400">
              <a:sym typeface="+mn-ea"/>
            </a:endParaRPr>
          </a:p>
          <a:p>
            <a:pPr algn="l"/>
            <a:r>
              <a:rPr lang="zh-CN" altLang="en-US" sz="1400">
                <a:sym typeface="+mn-ea"/>
              </a:rPr>
              <a:t>GB/T 21361-2008《汽车用空调器》</a:t>
            </a:r>
            <a:endParaRPr lang="zh-CN" altLang="en-US" sz="1400">
              <a:sym typeface="+mn-ea"/>
            </a:endParaRPr>
          </a:p>
          <a:p>
            <a:pPr algn="l"/>
            <a:r>
              <a:rPr lang="zh-CN" altLang="en-US" sz="1400">
                <a:sym typeface="+mn-ea"/>
              </a:rPr>
              <a:t>QC/T 657-2000 《汽车空调制冷装置试验方法》</a:t>
            </a:r>
            <a:endParaRPr lang="zh-CN" altLang="en-US" sz="1400">
              <a:sym typeface="+mn-ea"/>
            </a:endParaRPr>
          </a:p>
          <a:p>
            <a:pPr algn="l"/>
            <a:r>
              <a:rPr lang="zh-CN" altLang="en-US" sz="1400">
                <a:sym typeface="+mn-ea"/>
              </a:rPr>
              <a:t>GB/T 30512-2014 汽车禁用物质要求</a:t>
            </a:r>
            <a:endParaRPr lang="zh-CN" altLang="en-US" sz="1400">
              <a:sym typeface="+mn-ea"/>
            </a:endParaRPr>
          </a:p>
          <a:p>
            <a:pPr algn="l"/>
            <a:r>
              <a:rPr lang="zh-CN" altLang="en-US" sz="1400">
                <a:sym typeface="+mn-ea"/>
              </a:rPr>
              <a:t>GB/T 19515-2015 道路车辆可再利用性和可回收利用性计算方法</a:t>
            </a:r>
            <a:endParaRPr lang="zh-CN" altLang="en-US" sz="1400"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 sz="1400">
                <a:sym typeface="+mn-ea"/>
              </a:rPr>
              <a:t>QC/T 797-2008 汽车塑料件、橡胶件和热塑性弹性体件的材料标识和标记</a:t>
            </a:r>
            <a:endParaRPr lang="zh-CN" altLang="en-US" sz="1400"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 sz="1400">
                <a:sym typeface="+mn-ea"/>
              </a:rPr>
              <a:t>GB/T 26988-2011 汽车部件可回收利用性标识</a:t>
            </a:r>
            <a:endParaRPr lang="zh-CN" altLang="en-US" sz="1400">
              <a:sym typeface="+mn-ea"/>
            </a:endParaRPr>
          </a:p>
          <a:p>
            <a:pPr algn="l"/>
            <a:r>
              <a:rPr lang="zh-CN" altLang="en-US" sz="1400">
                <a:sym typeface="+mn-ea"/>
              </a:rPr>
              <a:t>HJ 2532-2013 环境标志产品技术要求 轻型汽车</a:t>
            </a:r>
            <a:endParaRPr lang="zh-CN" altLang="en-US" sz="1400">
              <a:sym typeface="+mn-ea"/>
            </a:endParaRPr>
          </a:p>
          <a:p>
            <a:pPr algn="l"/>
            <a:r>
              <a:rPr lang="zh-CN" altLang="en-US" sz="1400">
                <a:sym typeface="+mn-ea"/>
              </a:rPr>
              <a:t>GB 24409-2009 汽车涂料中有害物质限量</a:t>
            </a:r>
            <a:endParaRPr lang="zh-CN" altLang="en-US" sz="1400">
              <a:sym typeface="+mn-ea"/>
            </a:endParaRPr>
          </a:p>
          <a:p>
            <a:pPr algn="l"/>
            <a:r>
              <a:rPr lang="zh-CN" altLang="en-US" sz="1400">
                <a:sym typeface="+mn-ea"/>
              </a:rPr>
              <a:t>GB 8410、GB 7258 阻燃性要求</a:t>
            </a:r>
            <a:endParaRPr lang="zh-CN" altLang="en-US" sz="1400">
              <a:sym typeface="+mn-ea"/>
            </a:endParaRPr>
          </a:p>
          <a:p>
            <a:pPr algn="l"/>
            <a:r>
              <a:rPr lang="zh-CN" altLang="en-US" sz="1400">
                <a:sym typeface="+mn-ea"/>
              </a:rPr>
              <a:t>GB 4094-2016 汽车操纵件、指示器及信号装置的标志</a:t>
            </a:r>
            <a:endParaRPr lang="zh-CN" altLang="en-US" sz="1400">
              <a:sym typeface="+mn-ea"/>
            </a:endParaRPr>
          </a:p>
          <a:p>
            <a:pPr algn="l"/>
            <a:r>
              <a:rPr lang="zh-CN" altLang="en-US" sz="1400">
                <a:sym typeface="+mn-ea"/>
              </a:rPr>
              <a:t>QC T198-2014 汽车用开关通用技术条件</a:t>
            </a:r>
            <a:endParaRPr lang="zh-CN" altLang="en-US" sz="1400">
              <a:sym typeface="+mn-ea"/>
            </a:endParaRPr>
          </a:p>
          <a:p>
            <a:pPr algn="l"/>
            <a:r>
              <a:rPr lang="zh-CN" altLang="en-US" sz="1400">
                <a:sym typeface="+mn-ea"/>
              </a:rPr>
              <a:t>QCT 413-2002 汽车电气设备基本技术条件(代替ZBT35001)</a:t>
            </a:r>
            <a:endParaRPr lang="zh-CN" altLang="en-US" sz="1400">
              <a:sym typeface="+mn-ea"/>
            </a:endParaRPr>
          </a:p>
          <a:p>
            <a:pPr algn="l"/>
            <a:r>
              <a:rPr lang="zh-CN" altLang="en-US" sz="1400">
                <a:sym typeface="+mn-ea"/>
              </a:rPr>
              <a:t>QCT 427-2006 汽车用电源总开关技术条件</a:t>
            </a:r>
            <a:endParaRPr lang="zh-CN" altLang="en-US" sz="1400"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zh-CN" altLang="en-US" sz="2400" b="1" dirty="0" smtClean="0"/>
              <a:t>整车热管理框图</a:t>
            </a:r>
            <a:endParaRPr lang="zh-CN" alt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5733256"/>
            <a:ext cx="214376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</a:t>
            </a:r>
            <a:r>
              <a:rPr lang="zh-CN" altLang="en-US" dirty="0" smtClean="0"/>
              <a:t>：高压压力传感器</a:t>
            </a:r>
            <a:endParaRPr lang="en-US" altLang="zh-CN" dirty="0" smtClean="0"/>
          </a:p>
          <a:p>
            <a:r>
              <a:rPr lang="en-US" altLang="zh-CN" dirty="0" smtClean="0"/>
              <a:t>B</a:t>
            </a:r>
            <a:r>
              <a:rPr lang="zh-CN" altLang="en-US" dirty="0" smtClean="0"/>
              <a:t>：环境温度传感器</a:t>
            </a:r>
            <a:endParaRPr lang="en-US" altLang="zh-CN" dirty="0" smtClean="0"/>
          </a:p>
          <a:p>
            <a:r>
              <a:rPr lang="en-US" altLang="zh-CN" dirty="0"/>
              <a:t>(</a:t>
            </a:r>
            <a:r>
              <a:rPr lang="zh-CN" altLang="zh-CN" dirty="0"/>
              <a:t>取消</a:t>
            </a:r>
            <a:r>
              <a:rPr lang="en-US" altLang="zh-CN" dirty="0"/>
              <a:t>)</a:t>
            </a:r>
            <a:endParaRPr lang="en-US" altLang="zh-CN" dirty="0"/>
          </a:p>
        </p:txBody>
      </p:sp>
      <p:sp>
        <p:nvSpPr>
          <p:cNvPr id="7" name="TextBox 6"/>
          <p:cNvSpPr txBox="1"/>
          <p:nvPr/>
        </p:nvSpPr>
        <p:spPr>
          <a:xfrm>
            <a:off x="3203848" y="5733256"/>
            <a:ext cx="21739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C</a:t>
            </a:r>
            <a:r>
              <a:rPr lang="zh-CN" altLang="en-US" dirty="0" smtClean="0"/>
              <a:t>：低压温压传感器</a:t>
            </a:r>
            <a:endParaRPr lang="en-US" altLang="zh-CN" dirty="0" smtClean="0"/>
          </a:p>
          <a:p>
            <a:r>
              <a:rPr lang="en-US" altLang="zh-CN" dirty="0" smtClean="0"/>
              <a:t>D</a:t>
            </a:r>
            <a:r>
              <a:rPr lang="zh-CN" altLang="en-US" dirty="0" smtClean="0"/>
              <a:t>：出水温度传感器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796136" y="5733256"/>
            <a:ext cx="21435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E</a:t>
            </a:r>
            <a:r>
              <a:rPr lang="zh-CN" altLang="en-US" dirty="0" smtClean="0"/>
              <a:t>：进水温度传感器</a:t>
            </a:r>
            <a:endParaRPr lang="en-US" altLang="zh-CN" dirty="0" smtClean="0"/>
          </a:p>
          <a:p>
            <a:r>
              <a:rPr lang="en-US" altLang="zh-CN" dirty="0" smtClean="0"/>
              <a:t>F</a:t>
            </a:r>
            <a:r>
              <a:rPr lang="zh-CN" altLang="en-US" dirty="0" smtClean="0"/>
              <a:t>：蒸发温度传感器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124585"/>
            <a:ext cx="7277100" cy="44577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zh-CN" altLang="en-US" sz="2400" b="1" dirty="0" smtClean="0"/>
              <a:t>整车热管理系统部件清单</a:t>
            </a:r>
            <a:endParaRPr lang="zh-CN" altLang="en-US" sz="2400" b="1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67544" y="908720"/>
          <a:ext cx="8208912" cy="5473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2232248"/>
                <a:gridCol w="3816424"/>
                <a:gridCol w="1224136"/>
              </a:tblGrid>
              <a:tr h="37183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序号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部件名称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规格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数量</a:t>
                      </a:r>
                      <a:endParaRPr lang="zh-CN" altLang="en-US" dirty="0"/>
                    </a:p>
                  </a:txBody>
                  <a:tcPr/>
                </a:tc>
              </a:tr>
              <a:tr h="37183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电磁阀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DC12V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</a:tr>
              <a:tr h="37183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电子水泵</a:t>
                      </a:r>
                      <a:r>
                        <a:rPr lang="en-US" altLang="zh-CN" dirty="0" smtClean="0"/>
                        <a:t>1</a:t>
                      </a:r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DC12V</a:t>
                      </a:r>
                      <a:r>
                        <a:rPr lang="zh-CN" altLang="en-US" dirty="0" smtClean="0"/>
                        <a:t>，</a:t>
                      </a:r>
                      <a:r>
                        <a:rPr lang="en-US" altLang="zh-CN" dirty="0" err="1" smtClean="0"/>
                        <a:t>流量为10L/min，压差≥90KPa</a:t>
                      </a:r>
                      <a:endParaRPr lang="en-US" altLang="zh-CN" dirty="0" err="1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183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水温传感器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NTC</a:t>
                      </a:r>
                      <a:r>
                        <a:rPr lang="zh-CN" altLang="en-US" dirty="0" smtClean="0"/>
                        <a:t>，</a:t>
                      </a:r>
                      <a:r>
                        <a:rPr lang="en-US" altLang="zh-CN" dirty="0" smtClean="0"/>
                        <a:t>-40~125</a:t>
                      </a:r>
                      <a:r>
                        <a:rPr lang="zh-CN" altLang="en-US" dirty="0" smtClean="0"/>
                        <a:t>度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</a:tr>
              <a:tr h="37183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高压压力传感器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电压型，</a:t>
                      </a:r>
                      <a:r>
                        <a:rPr lang="en-US" altLang="zh-CN" dirty="0" err="1" smtClean="0"/>
                        <a:t>0~2.5MPa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</a:tr>
              <a:tr h="371830">
                <a:tc>
                  <a:txBody>
                    <a:bodyPr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/>
                        <a:t>低压温压传感器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/>
                        <a:t>电压型，</a:t>
                      </a:r>
                      <a:r>
                        <a:rPr lang="en-US" altLang="zh-CN" dirty="0" smtClean="0"/>
                        <a:t>0-</a:t>
                      </a:r>
                      <a:r>
                        <a:rPr lang="en-US" altLang="zh-CN" dirty="0" err="1" smtClean="0"/>
                        <a:t>1MPa</a:t>
                      </a:r>
                      <a:r>
                        <a:rPr lang="zh-CN" altLang="en-US" dirty="0" smtClean="0"/>
                        <a:t>；</a:t>
                      </a:r>
                      <a:r>
                        <a:rPr lang="en-US" altLang="zh-CN" dirty="0" err="1" smtClean="0"/>
                        <a:t>NTC</a:t>
                      </a:r>
                      <a:r>
                        <a:rPr lang="zh-CN" altLang="en-US" dirty="0" smtClean="0"/>
                        <a:t>，</a:t>
                      </a:r>
                      <a:r>
                        <a:rPr lang="en-US" altLang="zh-CN" dirty="0" smtClean="0"/>
                        <a:t>-40~125</a:t>
                      </a:r>
                      <a:r>
                        <a:rPr lang="zh-CN" altLang="en-US" dirty="0" smtClean="0"/>
                        <a:t>度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</a:tr>
              <a:tr h="371830">
                <a:tc>
                  <a:txBody>
                    <a:bodyPr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/>
                        <a:t>电子膨胀阀</a:t>
                      </a:r>
                      <a:endParaRPr lang="zh-CN" altLang="en-US" dirty="0" smtClean="0"/>
                    </a:p>
                    <a:p>
                      <a:pPr algn="ctr"/>
                      <a:r>
                        <a:rPr lang="en-US" altLang="zh-CN" sz="1800" dirty="0" smtClean="0">
                          <a:sym typeface="+mn-ea"/>
                        </a:rPr>
                        <a:t>+</a:t>
                      </a:r>
                      <a:r>
                        <a:rPr lang="zh-CN" altLang="en-US" sz="1800" dirty="0" smtClean="0">
                          <a:sym typeface="+mn-ea"/>
                        </a:rPr>
                        <a:t>板式换热器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zh-CN" dirty="0" err="1" smtClean="0"/>
                        <a:t>DC12V</a:t>
                      </a:r>
                      <a:r>
                        <a:rPr lang="zh-CN" altLang="en-US" dirty="0" smtClean="0"/>
                        <a:t>，</a:t>
                      </a:r>
                      <a:r>
                        <a:rPr lang="en-US" altLang="zh-CN" dirty="0" smtClean="0"/>
                        <a:t>LIN</a:t>
                      </a:r>
                      <a:r>
                        <a:rPr lang="zh-CN" altLang="en-US" smtClean="0"/>
                        <a:t>，</a:t>
                      </a:r>
                      <a:r>
                        <a:rPr lang="en-US" altLang="zh-CN" smtClean="0"/>
                        <a:t>1.8T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</a:tr>
              <a:tr h="371830">
                <a:tc>
                  <a:txBody>
                    <a:bodyPr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/>
                        <a:t>水热</a:t>
                      </a:r>
                      <a:r>
                        <a:rPr lang="en-US" altLang="zh-CN" dirty="0" err="1" smtClean="0"/>
                        <a:t>PTC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zh-CN" dirty="0" err="1" smtClean="0"/>
                        <a:t>DC350V</a:t>
                      </a:r>
                      <a:r>
                        <a:rPr lang="zh-CN" altLang="en-US" dirty="0" smtClean="0"/>
                        <a:t>，</a:t>
                      </a:r>
                      <a:r>
                        <a:rPr lang="en-US" altLang="zh-CN" dirty="0" err="1" smtClean="0"/>
                        <a:t>3.5KW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</a:tr>
              <a:tr h="371830">
                <a:tc>
                  <a:txBody>
                    <a:bodyPr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/>
                        <a:t>热管理控制器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/>
                        <a:t>定制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</a:tr>
              <a:tr h="371830">
                <a:tc>
                  <a:txBody>
                    <a:bodyPr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/>
                        <a:t>电子水泵</a:t>
                      </a:r>
                      <a:r>
                        <a:rPr lang="en-US" altLang="zh-CN" dirty="0" smtClean="0"/>
                        <a:t>2</a:t>
                      </a:r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zh-CN" dirty="0" err="1" smtClean="0"/>
                        <a:t>DC12V</a:t>
                      </a:r>
                      <a:r>
                        <a:rPr lang="zh-CN" altLang="en-US" dirty="0" smtClean="0"/>
                        <a:t>，</a:t>
                      </a:r>
                      <a:r>
                        <a:rPr lang="en-US" altLang="zh-CN" dirty="0" err="1" smtClean="0"/>
                        <a:t>流量为10L/min，压差≥135KPa</a:t>
                      </a:r>
                      <a:endParaRPr lang="en-US" altLang="zh-CN" dirty="0" err="1" smtClean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1830">
                <a:tc>
                  <a:txBody>
                    <a:bodyPr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endParaRPr lang="en-US" altLang="zh-CN" dirty="0" err="1" smtClean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zh-CN" altLang="en-US" sz="2400" b="1" dirty="0" smtClean="0"/>
              <a:t>整车热管理系统部件清单</a:t>
            </a:r>
            <a:endParaRPr lang="zh-CN" altLang="en-US" sz="2400" b="1" dirty="0"/>
          </a:p>
        </p:txBody>
      </p:sp>
      <p:graphicFrame>
        <p:nvGraphicFramePr>
          <p:cNvPr id="5" name="表格 4"/>
          <p:cNvGraphicFramePr/>
          <p:nvPr/>
        </p:nvGraphicFramePr>
        <p:xfrm>
          <a:off x="685800" y="1007745"/>
          <a:ext cx="8335010" cy="5137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6875"/>
                <a:gridCol w="4006850"/>
                <a:gridCol w="722630"/>
                <a:gridCol w="1938655"/>
              </a:tblGrid>
              <a:tr h="5734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ea typeface="微软雅黑" panose="020B0503020204020204" charset="-122"/>
                        </a:rPr>
                        <a:t>零件件号</a:t>
                      </a:r>
                      <a:endParaRPr lang="zh-CN" sz="1200" b="1">
                        <a:solidFill>
                          <a:srgbClr val="000000"/>
                        </a:solidFill>
                        <a:ea typeface="微软雅黑" panose="020B050302020402020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ea typeface="微软雅黑" panose="020B0503020204020204" charset="-122"/>
                        </a:rPr>
                        <a:t>（EBOM/SAP件号）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ea typeface="微软雅黑" panose="020B0503020204020204" charset="-122"/>
                        </a:rPr>
                        <a:t>零件名称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ea typeface="微软雅黑" panose="020B0503020204020204" charset="-122"/>
                        </a:rPr>
                        <a:t>单车</a:t>
                      </a:r>
                      <a:endParaRPr lang="zh-CN" sz="1200" b="1">
                        <a:solidFill>
                          <a:srgbClr val="000000"/>
                        </a:solidFill>
                        <a:ea typeface="微软雅黑" panose="020B050302020402020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ea typeface="微软雅黑" panose="020B0503020204020204" charset="-122"/>
                        </a:rPr>
                        <a:t>用量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ea typeface="微软雅黑" panose="020B0503020204020204" charset="-122"/>
                        </a:rPr>
                        <a:t>零件开</a:t>
                      </a:r>
                      <a:endParaRPr lang="zh-CN" sz="1200" b="1">
                        <a:solidFill>
                          <a:srgbClr val="000000"/>
                        </a:solidFill>
                        <a:ea typeface="微软雅黑" panose="020B050302020402020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ea typeface="微软雅黑" panose="020B0503020204020204" charset="-122"/>
                        </a:rPr>
                        <a:t>发状态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279602279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ea typeface="微软雅黑" panose="020B0503020204020204" charset="-122"/>
                        </a:rPr>
                        <a:t>控制器,热管理控制器,电池热管理控制器（TMS）,K10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软件更改，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微软雅黑" panose="020B0503020204020204" charset="-122"/>
                          <a:sym typeface="+mn-ea"/>
                        </a:rPr>
                        <a:t>支架开发（外形见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微软雅黑" panose="020B0503020204020204" charset="-122"/>
                          <a:sym typeface="+mn-ea"/>
                        </a:rPr>
                        <a:t>14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微软雅黑" panose="020B0503020204020204" charset="-122"/>
                          <a:sym typeface="+mn-ea"/>
                        </a:rPr>
                        <a:t>页）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标定开发费用</a:t>
                      </a:r>
                      <a:endParaRPr lang="en-US" altLang="zh-CN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上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ea typeface="微软雅黑" panose="020B0503020204020204" charset="-122"/>
                        </a:rPr>
                        <a:t>压差传感器,高压温压传感器,K01-D055-01,K10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6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238300715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ea typeface="微软雅黑" panose="020B0503020204020204" charset="-122"/>
                        </a:rPr>
                        <a:t>压差传感器,低压温压传感器,K01-D055-01,K10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213100572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ea typeface="微软雅黑" panose="020B0503020204020204" charset="-122"/>
                        </a:rPr>
                        <a:t>散热器总成,Chiller,K01-D055-01,135*65*30,K10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微软雅黑" panose="020B0503020204020204" charset="-122"/>
                          <a:sym typeface="+mn-ea"/>
                        </a:rPr>
                        <a:t>除主体外，含膨胀阀，支架开发（外形见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微软雅黑" panose="020B0503020204020204" charset="-122"/>
                          <a:sym typeface="+mn-ea"/>
                        </a:rPr>
                        <a:t>12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微软雅黑" panose="020B0503020204020204" charset="-122"/>
                          <a:sym typeface="+mn-ea"/>
                        </a:rPr>
                        <a:t>页），含减震橡胶件，可能涉及模具费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276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281201006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ea typeface="微软雅黑" panose="020B0503020204020204" charset="-122"/>
                        </a:rPr>
                        <a:t>电暖风加热器,水热PTC,4kW,WPTC,K10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微软雅黑" panose="020B0503020204020204" charset="-122"/>
                          <a:sym typeface="+mn-ea"/>
                        </a:rPr>
                        <a:t>除主体外，含支架开发（外形见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微软雅黑" panose="020B0503020204020204" charset="-122"/>
                          <a:sym typeface="+mn-ea"/>
                        </a:rPr>
                        <a:t>11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微软雅黑" panose="020B0503020204020204" charset="-122"/>
                          <a:sym typeface="+mn-ea"/>
                        </a:rPr>
                        <a:t>页），可能涉及模具费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264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212200597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ea typeface="微软雅黑" panose="020B0503020204020204" charset="-122"/>
                        </a:rPr>
                        <a:t>电磁阀总成,电磁截止阀,K01-D055-01,无,空调系统,无,K10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微软雅黑" panose="020B0503020204020204" charset="-122"/>
                          <a:sym typeface="+mn-ea"/>
                        </a:rPr>
                        <a:t>除主体外，含支架开发（外形见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微软雅黑" panose="020B0503020204020204" charset="-122"/>
                          <a:sym typeface="+mn-ea"/>
                        </a:rPr>
                        <a:t>13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微软雅黑" panose="020B0503020204020204" charset="-122"/>
                          <a:sym typeface="+mn-ea"/>
                        </a:rPr>
                        <a:t>页），可能涉及模具费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238300717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ea typeface="微软雅黑" panose="020B0503020204020204" charset="-122"/>
                        </a:rPr>
                        <a:t>水温传感器,K10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zh-CN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13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221200857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ea typeface="微软雅黑" panose="020B0503020204020204" charset="-122"/>
                        </a:rPr>
                        <a:t>电动水泵总成,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见发估资料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6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221200907</a:t>
                      </a:r>
                      <a:endParaRPr 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ea typeface="微软雅黑" panose="020B0503020204020204" charset="-122"/>
                        </a:rPr>
                        <a:t>电动水泵总成,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微软雅黑" panose="020B0503020204020204" charset="-122"/>
                          <a:sym typeface="+mn-ea"/>
                        </a:rPr>
                        <a:t>见发估资料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zh-CN" altLang="en-US" sz="2400" b="1" dirty="0" smtClean="0"/>
              <a:t>整车热管理系统原理</a:t>
            </a:r>
            <a:endParaRPr lang="zh-CN" altLang="en-US" sz="24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575" y="1203325"/>
            <a:ext cx="8070215" cy="44507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zh-CN" altLang="en-US" sz="2400" b="1" dirty="0" smtClean="0"/>
              <a:t>整车热管理零件</a:t>
            </a:r>
            <a:endParaRPr lang="en-US" altLang="zh-CN" sz="2400" b="1" dirty="0" smtClean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8665" y="906145"/>
            <a:ext cx="3551555" cy="35134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530" y="4698365"/>
            <a:ext cx="5241925" cy="20885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zh-CN" altLang="en-US" sz="2400" b="1" dirty="0" smtClean="0"/>
              <a:t>整车热管理零件</a:t>
            </a:r>
            <a:endParaRPr lang="en-US" altLang="zh-CN" sz="2400" b="1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8535" y="1228725"/>
            <a:ext cx="7811135" cy="42449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1571</Words>
  <Application>WPS 演示</Application>
  <PresentationFormat>全屏显示(4:3)</PresentationFormat>
  <Paragraphs>228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Calibri</vt:lpstr>
      <vt:lpstr>Arial Unicode MS</vt:lpstr>
      <vt:lpstr>Office 主题</vt:lpstr>
      <vt:lpstr>金龙K10热管理方案</vt:lpstr>
      <vt:lpstr>项目背景</vt:lpstr>
      <vt:lpstr>符合要求</vt:lpstr>
      <vt:lpstr>整车热管理框图</vt:lpstr>
      <vt:lpstr>整车热管理系统部件清单</vt:lpstr>
      <vt:lpstr>整车热管理系统部件清单</vt:lpstr>
      <vt:lpstr>整车热管理系统原理</vt:lpstr>
      <vt:lpstr>整车热管理零件</vt:lpstr>
      <vt:lpstr>整车热管理零件</vt:lpstr>
      <vt:lpstr>整车热管理零件</vt:lpstr>
      <vt:lpstr>整车热管理零件</vt:lpstr>
      <vt:lpstr>整车热管理零件</vt:lpstr>
      <vt:lpstr>整车热管理零件</vt:lpstr>
      <vt:lpstr>整车热管理零件</vt:lpstr>
      <vt:lpstr>整车热管理零件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金龙轻商整车热管理方案</dc:title>
  <dc:creator>Administrator</dc:creator>
  <cp:lastModifiedBy>酒零后</cp:lastModifiedBy>
  <cp:revision>65</cp:revision>
  <dcterms:created xsi:type="dcterms:W3CDTF">2024-11-03T04:12:00Z</dcterms:created>
  <dcterms:modified xsi:type="dcterms:W3CDTF">2025-06-09T01:18:26Z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40892565C81E47058FA9CD68AF8D0B3C_12</vt:lpwstr>
  </property>
  <property fmtid="{D5CDD505-2E9C-101B-9397-08002B2CF9AE}" pid="3" name="KSOProductBuildVer">
    <vt:lpwstr>2052-11.8.2.8808</vt:lpwstr>
  </property>
</Properties>
</file>